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3" r:id="rId4"/>
    <p:sldId id="262" r:id="rId5"/>
    <p:sldId id="276" r:id="rId6"/>
    <p:sldId id="275" r:id="rId7"/>
    <p:sldId id="274" r:id="rId8"/>
    <p:sldId id="277" r:id="rId9"/>
    <p:sldId id="259" r:id="rId10"/>
    <p:sldId id="264" r:id="rId11"/>
    <p:sldId id="265" r:id="rId12"/>
    <p:sldId id="266" r:id="rId13"/>
    <p:sldId id="271" r:id="rId14"/>
    <p:sldId id="267" r:id="rId15"/>
    <p:sldId id="257" r:id="rId16"/>
    <p:sldId id="278" r:id="rId17"/>
    <p:sldId id="292" r:id="rId18"/>
    <p:sldId id="279" r:id="rId19"/>
    <p:sldId id="280" r:id="rId20"/>
    <p:sldId id="281" r:id="rId21"/>
    <p:sldId id="283" r:id="rId22"/>
    <p:sldId id="260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aleway SemiBold" pitchFamily="2" charset="0"/>
      <p:bold r:id="rId50"/>
      <p:boldItalic r:id="rId51"/>
    </p:embeddedFont>
    <p:embeddedFont>
      <p:font typeface="나눔스퀘어" panose="020B0600000101010101" pitchFamily="34" charset="-127"/>
      <p:regular r:id="rId52"/>
    </p:embeddedFont>
    <p:embeddedFont>
      <p:font typeface="나눔스퀘어 ExtraBold" panose="020B0600000101010101" pitchFamily="34" charset="-127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957"/>
    <a:srgbClr val="FFB7B7"/>
    <a:srgbClr val="4B5AE7"/>
    <a:srgbClr val="7782ED"/>
    <a:srgbClr val="EB5825"/>
    <a:srgbClr val="F89832"/>
    <a:srgbClr val="A3ABF3"/>
    <a:srgbClr val="1928B7"/>
    <a:srgbClr val="25B8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82" autoAdjust="0"/>
  </p:normalViewPr>
  <p:slideViewPr>
    <p:cSldViewPr snapToGrid="0">
      <p:cViewPr varScale="1">
        <p:scale>
          <a:sx n="68" d="100"/>
          <a:sy n="68" d="100"/>
        </p:scale>
        <p:origin x="12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F3541-CBDE-40E1-9E94-17497698BD7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F3FF8-818A-41B5-BEC0-6F504106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워밍업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1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0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28" Type="http://schemas.openxmlformats.org/officeDocument/2006/relationships/image" Target="../media/image29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28.png"/><Relationship Id="rId30" Type="http://schemas.openxmlformats.org/officeDocument/2006/relationships/image" Target="../media/image3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CCAEB-FC4F-986B-D7BE-9A11D2899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990C0-0624-3DFD-A649-142F85C0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560E-F941-4A47-92CB-FBC279BDC14D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27868-93CC-E28C-E6C5-EAF1CAE7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DB226-CCC9-D6C8-935F-D22982F3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5D887F2-D3C3-C1E1-5970-6E9BA2D1E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512" y="3816927"/>
            <a:ext cx="1704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2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DC1BE-4004-3D04-93D1-D753D3AB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6350F-710C-FEBB-7624-1967F89B8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44572-BB00-75E8-78AE-F4113AA0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78BD-62DA-4464-9A93-998C7FF9F2CA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007D8-C285-F4AA-82DB-65E43B52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4176-B5F9-AC65-9D83-9E92D596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FBADA3-14A4-B519-1A9A-20A6CB7CB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F6E47-9780-FB3F-15C2-FC90C35D6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FE19B-C527-5A8A-1DF6-AF3DC505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01F2-9108-4762-9F0A-161D873CFA5E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3B052-0B3E-BA3A-DC96-BDA4800D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07C4A-D343-865A-48EE-C07992D4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3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C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25728283-0CBA-6BDB-5A34-90CC07B4D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973" y="523872"/>
            <a:ext cx="1272935" cy="69806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46154AB-549A-7F40-7F5B-817D846B07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627" y="526501"/>
            <a:ext cx="1895025" cy="69280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196213A-2A98-5E61-932D-5165556ECC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973" y="1376145"/>
            <a:ext cx="1895025" cy="69850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ACB5789-E1E3-0DE0-26A8-DAE8B69B26E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7123" y="1376593"/>
            <a:ext cx="1334717" cy="69806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E961655-6F13-407D-D39B-9760B18ADF2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2572" y="529130"/>
            <a:ext cx="1357313" cy="68849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7CE2C1A-E858-E588-3ED7-3403A723FDA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622" y="529130"/>
            <a:ext cx="1640231" cy="68849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A3D328E-DCF7-FEA8-D55E-E0D8E630C4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72604" y="523032"/>
            <a:ext cx="1607479" cy="69459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14B9318-78D0-8735-9176-18491533624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68371" y="524800"/>
            <a:ext cx="1408532" cy="696208"/>
          </a:xfrm>
          <a:prstGeom prst="rect">
            <a:avLst/>
          </a:prstGeom>
        </p:spPr>
      </p:pic>
      <p:pic>
        <p:nvPicPr>
          <p:cNvPr id="25" name="그림 24" descr="그래픽, 예술, 디자인이(가) 표시된 사진&#10;&#10;자동 생성된 설명">
            <a:extLst>
              <a:ext uri="{FF2B5EF4-FFF2-40B4-BE49-F238E27FC236}">
                <a16:creationId xmlns:a16="http://schemas.microsoft.com/office/drawing/2014/main" id="{E1A2D114-F241-C631-17CA-810B5D0ADE5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21" y="2074653"/>
            <a:ext cx="1354347" cy="1354347"/>
          </a:xfrm>
          <a:prstGeom prst="rect">
            <a:avLst/>
          </a:prstGeom>
        </p:spPr>
      </p:pic>
      <p:pic>
        <p:nvPicPr>
          <p:cNvPr id="27" name="그림 26" descr="클립아트, 그림, 상징, 창의성이(가) 표시된 사진&#10;&#10;자동 생성된 설명">
            <a:extLst>
              <a:ext uri="{FF2B5EF4-FFF2-40B4-BE49-F238E27FC236}">
                <a16:creationId xmlns:a16="http://schemas.microsoft.com/office/drawing/2014/main" id="{9368BB63-4B29-C4CC-C5BB-AFE1865A328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33" y="2074653"/>
            <a:ext cx="1354347" cy="1354347"/>
          </a:xfrm>
          <a:prstGeom prst="rect">
            <a:avLst/>
          </a:prstGeom>
        </p:spPr>
      </p:pic>
      <p:pic>
        <p:nvPicPr>
          <p:cNvPr id="29" name="그림 28" descr="라인, 삼각형, 디자인이(가) 표시된 사진&#10;&#10;자동 생성된 설명">
            <a:extLst>
              <a:ext uri="{FF2B5EF4-FFF2-40B4-BE49-F238E27FC236}">
                <a16:creationId xmlns:a16="http://schemas.microsoft.com/office/drawing/2014/main" id="{BF34A86F-6714-8DB5-BF28-1D0CB05E2E2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28" y="2228865"/>
            <a:ext cx="1200324" cy="1192466"/>
          </a:xfrm>
          <a:prstGeom prst="rect">
            <a:avLst/>
          </a:prstGeom>
        </p:spPr>
      </p:pic>
      <p:pic>
        <p:nvPicPr>
          <p:cNvPr id="31" name="그림 30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8F07A4DB-0977-0188-A757-99C305FEF6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34" y="2228864"/>
            <a:ext cx="1192466" cy="1192466"/>
          </a:xfrm>
          <a:prstGeom prst="rect">
            <a:avLst/>
          </a:prstGeom>
        </p:spPr>
      </p:pic>
      <p:pic>
        <p:nvPicPr>
          <p:cNvPr id="33" name="그림 32" descr="클립아트, 그래픽, 창의성, 만화 영화이(가) 표시된 사진&#10;&#10;자동 생성된 설명">
            <a:extLst>
              <a:ext uri="{FF2B5EF4-FFF2-40B4-BE49-F238E27FC236}">
                <a16:creationId xmlns:a16="http://schemas.microsoft.com/office/drawing/2014/main" id="{7492A374-8C9C-08F4-F9DA-83DEAFD557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81" y="2228864"/>
            <a:ext cx="1192466" cy="1192466"/>
          </a:xfrm>
          <a:prstGeom prst="rect">
            <a:avLst/>
          </a:prstGeom>
        </p:spPr>
      </p:pic>
      <p:pic>
        <p:nvPicPr>
          <p:cNvPr id="35" name="그림 34" descr="클립아트, 그래픽, 창의성이(가) 표시된 사진&#10;&#10;자동 생성된 설명">
            <a:extLst>
              <a:ext uri="{FF2B5EF4-FFF2-40B4-BE49-F238E27FC236}">
                <a16:creationId xmlns:a16="http://schemas.microsoft.com/office/drawing/2014/main" id="{6A76502C-79D9-57C9-10F0-942F3BC16BF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3" y="2228865"/>
            <a:ext cx="1192465" cy="1192465"/>
          </a:xfrm>
          <a:prstGeom prst="rect">
            <a:avLst/>
          </a:prstGeom>
        </p:spPr>
      </p:pic>
      <p:pic>
        <p:nvPicPr>
          <p:cNvPr id="37" name="그림 36" descr="그래픽, 라인, 노랑, 오렌지이(가) 표시된 사진&#10;&#10;자동 생성된 설명">
            <a:extLst>
              <a:ext uri="{FF2B5EF4-FFF2-40B4-BE49-F238E27FC236}">
                <a16:creationId xmlns:a16="http://schemas.microsoft.com/office/drawing/2014/main" id="{8A674C09-7B54-7B85-B91B-FBE4B260079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8" y="4513505"/>
            <a:ext cx="896620" cy="1936699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442D627D-146E-7C2D-E5F6-D4836A7F094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917123" y="4510736"/>
            <a:ext cx="6554681" cy="1939467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93581440-6079-78DC-9C01-75D17F0ECE9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23379" y="3583210"/>
            <a:ext cx="2943555" cy="92414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382A198-B008-6B4A-B2B3-2604381E82A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758105" y="3575541"/>
            <a:ext cx="5018012" cy="935195"/>
          </a:xfrm>
          <a:prstGeom prst="rect">
            <a:avLst/>
          </a:prstGeom>
        </p:spPr>
      </p:pic>
      <p:sp>
        <p:nvSpPr>
          <p:cNvPr id="46" name="슬라이드 번호 개체 틀 5">
            <a:extLst>
              <a:ext uri="{FF2B5EF4-FFF2-40B4-BE49-F238E27FC236}">
                <a16:creationId xmlns:a16="http://schemas.microsoft.com/office/drawing/2014/main" id="{5F07A390-07D8-7044-46A5-4461A2EC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2654" y="6356350"/>
            <a:ext cx="621145" cy="365125"/>
          </a:xfrm>
        </p:spPr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9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F7304-2742-773E-D59F-57075CA2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EAFFF-B33D-4D79-CE98-F45CB9AD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F494-D40D-9F33-CB62-7F1C860F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5EB6-AFD7-477C-AA99-7F43BAD2008C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3E2A8-BFFA-8CD0-3C8F-2196D9B0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60E79-F5C0-977F-4D27-2BDB6BC8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4947E-7C9B-21A2-989B-7B5C817E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57FEE-7648-C9E7-3858-9F651426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EDC8F-AF8C-1553-7044-BEDCDFD2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7DF3-EF20-4379-9D6A-AD713C6901AF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04372-1A26-354D-5B0D-417839F4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4C893-31A6-3B23-9A05-67D0F17D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8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F6E8-FB86-8F86-F1D2-FB58DE44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08DD3-116D-DF78-5122-7E40547E1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851951-697A-CF25-1EF9-05189F309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5938F0-E711-09B7-B79E-E8A95829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629-E5D5-4569-BF4E-0D73968FE0E7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77A98-BCA2-7099-AB66-879F5FB9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65A7F-B941-32EB-F970-1DCF0028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2605C-2D83-7219-6623-43DE6593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38589-F16A-28EA-9B65-F1E9D2E3E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B1136-DC11-F2CB-325B-598D6748F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C08B-984C-A64F-9388-3A45EEA58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DCBEE-CC38-8B33-F44C-D19E8FA3F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24CD32-49F5-0224-CAB0-A827DCA6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A8023-974B-498E-97E7-9372958E4522}" type="datetime1">
              <a:rPr lang="en-US" smtClean="0"/>
              <a:t>9/11/2023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37E48-9586-55E6-29AB-9B1F8D0B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01597E-6C95-849E-DB32-263E808F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3337B-9376-4E34-2905-5C9B5DAE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263EA7-F44B-1924-0A8E-D738D5B9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AF8D-3A0D-4D50-A111-FBE51BBCBC51}" type="datetime1">
              <a:rPr lang="en-US" smtClean="0"/>
              <a:t>9/11/2023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8794FD-1274-1AAD-FECB-A50C3C68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AE67E3-AE23-9170-FA6D-1DDD3EF1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2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A552BD-298D-FEC6-4F23-86494442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EAE1-D053-4B21-8F6C-1C8378F94B7D}" type="datetime1">
              <a:rPr lang="en-US" smtClean="0"/>
              <a:t>9/11/2023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37AF1-C1CE-6CAC-05A3-8746F858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CB8EC-C78C-BEA7-FF9C-F33A2077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4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EBD1-2560-7DDD-252B-696C7B8F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90064-A6E1-9F9E-42CF-876DC87D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88583-799F-79F3-F225-51D95788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41E8D-328E-DF0A-9CBD-A04E13F7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FDD2-487B-4E4C-B13B-064B5C8E4644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2F1B82-35D5-2D29-50CC-B3BF2791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B1B38-A6CE-CC8D-6972-BA1A134D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0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37DB9-5D52-9A0E-34C0-5090E428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5008-C6AB-7ECF-DEA9-9D19E213D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32D3-EA19-B57D-A1E8-70F2C55CB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CF69A-96E5-A347-D8F3-362F5FF2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68DE-89E9-48E4-9BE4-52B7E9DD11DC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FB716-7FD1-1BCC-8D88-D17F80DB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30091-0DAC-1EF1-1704-08007553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1A2B13-C571-D771-91D3-537F4C12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2382E-C8FB-BA32-E751-BF3F3312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701FE-E319-BA63-38AD-408E64B5F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825E9CDE-A1D2-4907-B87C-CBC2AEA57574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5F8C0-E6F0-1801-49FC-FF9926EC0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C77FA-88CD-B071-5B3C-B12E9104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2654" y="6356350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C326BC-7013-4A83-945B-1476364815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6942B40-8C3B-90BF-F4C6-E0C9A5BA94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11264" y="6340031"/>
            <a:ext cx="1344284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77465-BE48-E5DE-225F-BD330A6D9D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Raleway SemiBold" pitchFamily="2" charset="0"/>
              </a:rPr>
              <a:t>LINUX</a:t>
            </a:r>
            <a:endParaRPr lang="en-US" b="1" dirty="0">
              <a:latin typeface="Raleway SemiBold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657066-B365-9050-BF26-180506D1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10</a:t>
            </a:fld>
            <a:endParaRPr lang="en-US"/>
          </a:p>
        </p:txBody>
      </p:sp>
      <p:pic>
        <p:nvPicPr>
          <p:cNvPr id="6378" name="그림 6377">
            <a:extLst>
              <a:ext uri="{FF2B5EF4-FFF2-40B4-BE49-F238E27FC236}">
                <a16:creationId xmlns:a16="http://schemas.microsoft.com/office/drawing/2014/main" id="{48A2EE91-F3A9-0B45-5223-2DA1921C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679"/>
            <a:ext cx="12192000" cy="3405281"/>
          </a:xfrm>
          <a:prstGeom prst="rect">
            <a:avLst/>
          </a:prstGeom>
        </p:spPr>
      </p:pic>
      <p:grpSp>
        <p:nvGrpSpPr>
          <p:cNvPr id="6380" name="그룹 6379">
            <a:extLst>
              <a:ext uri="{FF2B5EF4-FFF2-40B4-BE49-F238E27FC236}">
                <a16:creationId xmlns:a16="http://schemas.microsoft.com/office/drawing/2014/main" id="{17181D19-A8AF-0A6F-5EC9-35807C07904C}"/>
              </a:ext>
            </a:extLst>
          </p:cNvPr>
          <p:cNvGrpSpPr/>
          <p:nvPr/>
        </p:nvGrpSpPr>
        <p:grpSpPr>
          <a:xfrm>
            <a:off x="4375757" y="136525"/>
            <a:ext cx="1062836" cy="1059150"/>
            <a:chOff x="1643856" y="1891506"/>
            <a:chExt cx="1373188" cy="1368426"/>
          </a:xfrm>
        </p:grpSpPr>
        <p:sp>
          <p:nvSpPr>
            <p:cNvPr id="6381" name="직사각형 6380">
              <a:extLst>
                <a:ext uri="{FF2B5EF4-FFF2-40B4-BE49-F238E27FC236}">
                  <a16:creationId xmlns:a16="http://schemas.microsoft.com/office/drawing/2014/main" id="{08051575-72C1-364C-00CE-9AD357C7BD0A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2" name="직사각형 6381">
              <a:extLst>
                <a:ext uri="{FF2B5EF4-FFF2-40B4-BE49-F238E27FC236}">
                  <a16:creationId xmlns:a16="http://schemas.microsoft.com/office/drawing/2014/main" id="{A8D15295-45DC-2F02-1B4E-A16967EC0D06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3" name="직사각형 6382">
              <a:extLst>
                <a:ext uri="{FF2B5EF4-FFF2-40B4-BE49-F238E27FC236}">
                  <a16:creationId xmlns:a16="http://schemas.microsoft.com/office/drawing/2014/main" id="{DF08FF69-87C6-E53C-3E75-19616465C172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4" name="직사각형 6383">
              <a:extLst>
                <a:ext uri="{FF2B5EF4-FFF2-40B4-BE49-F238E27FC236}">
                  <a16:creationId xmlns:a16="http://schemas.microsoft.com/office/drawing/2014/main" id="{94B9F1F4-1371-F0C7-915F-23B3B5AFF093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86" name="그림 6385">
            <a:extLst>
              <a:ext uri="{FF2B5EF4-FFF2-40B4-BE49-F238E27FC236}">
                <a16:creationId xmlns:a16="http://schemas.microsoft.com/office/drawing/2014/main" id="{A6DBC65A-5125-73D5-ECDA-B6D59FF8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0" y="4427956"/>
            <a:ext cx="6024661" cy="2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5EDC5-3D87-12A9-9450-DA364C9C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2" y="0"/>
            <a:ext cx="2597183" cy="6858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ED3784-08AB-1B76-D221-2F9BE654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35" y="-562226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94B934-5F09-2AA0-83AA-FC5914958DC7}"/>
              </a:ext>
            </a:extLst>
          </p:cNvPr>
          <p:cNvSpPr txBox="1"/>
          <p:nvPr/>
        </p:nvSpPr>
        <p:spPr>
          <a:xfrm>
            <a:off x="6819949" y="332189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9BE5C-0F51-EAE3-BB61-0ED7BE21F748}"/>
              </a:ext>
            </a:extLst>
          </p:cNvPr>
          <p:cNvSpPr txBox="1"/>
          <p:nvPr/>
        </p:nvSpPr>
        <p:spPr>
          <a:xfrm>
            <a:off x="7042533" y="4825847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FE705-8751-19AB-92F4-E28C34EAAD29}"/>
              </a:ext>
            </a:extLst>
          </p:cNvPr>
          <p:cNvSpPr txBox="1"/>
          <p:nvPr/>
        </p:nvSpPr>
        <p:spPr>
          <a:xfrm>
            <a:off x="7976877" y="3875352"/>
            <a:ext cx="1571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DARWIN(MacOS X)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B49E3-DCE8-AA5C-7D17-604D450D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072" y="4145907"/>
            <a:ext cx="1233069" cy="3784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FB8AF9-51E4-094A-E0A7-FBC9A70BBF1E}"/>
              </a:ext>
            </a:extLst>
          </p:cNvPr>
          <p:cNvSpPr/>
          <p:nvPr/>
        </p:nvSpPr>
        <p:spPr>
          <a:xfrm>
            <a:off x="7856621" y="3875352"/>
            <a:ext cx="1626304" cy="6846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5EDC5-3D87-12A9-9450-DA364C9C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2" y="0"/>
            <a:ext cx="259718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58448B-7968-3BA7-D0E5-E5C4419A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03" y="2352090"/>
            <a:ext cx="5288592" cy="16232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ED3784-08AB-1B76-D221-2F9BE654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35" y="-562226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938B73-4A80-ABD6-4DF3-4EB58C446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73"/>
          <a:stretch/>
        </p:blipFill>
        <p:spPr>
          <a:xfrm>
            <a:off x="411625" y="4937404"/>
            <a:ext cx="4890291" cy="31585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68B1C5-E3FF-3767-5A07-A9F768A3E520}"/>
              </a:ext>
            </a:extLst>
          </p:cNvPr>
          <p:cNvCxnSpPr/>
          <p:nvPr/>
        </p:nvCxnSpPr>
        <p:spPr>
          <a:xfrm flipH="1" flipV="1">
            <a:off x="2153653" y="3975321"/>
            <a:ext cx="2941721" cy="962083"/>
          </a:xfrm>
          <a:prstGeom prst="line">
            <a:avLst/>
          </a:prstGeom>
          <a:ln w="28575">
            <a:solidFill>
              <a:srgbClr val="CD93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94B934-5F09-2AA0-83AA-FC5914958DC7}"/>
              </a:ext>
            </a:extLst>
          </p:cNvPr>
          <p:cNvSpPr txBox="1"/>
          <p:nvPr/>
        </p:nvSpPr>
        <p:spPr>
          <a:xfrm>
            <a:off x="6819949" y="332189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9BE5C-0F51-EAE3-BB61-0ED7BE21F748}"/>
              </a:ext>
            </a:extLst>
          </p:cNvPr>
          <p:cNvSpPr txBox="1"/>
          <p:nvPr/>
        </p:nvSpPr>
        <p:spPr>
          <a:xfrm>
            <a:off x="7042533" y="4825847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FE705-8751-19AB-92F4-E28C34EAAD29}"/>
              </a:ext>
            </a:extLst>
          </p:cNvPr>
          <p:cNvSpPr txBox="1"/>
          <p:nvPr/>
        </p:nvSpPr>
        <p:spPr>
          <a:xfrm>
            <a:off x="7976877" y="3875352"/>
            <a:ext cx="1571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DARWIN(MacOS X)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C28C94-F44A-E31B-D2F9-9C824F88DEF6}"/>
              </a:ext>
            </a:extLst>
          </p:cNvPr>
          <p:cNvSpPr/>
          <p:nvPr/>
        </p:nvSpPr>
        <p:spPr>
          <a:xfrm>
            <a:off x="7856621" y="3875352"/>
            <a:ext cx="1626304" cy="6846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8C7434-E825-4ABD-1248-F4124EA6C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752"/>
          <a:stretch/>
        </p:blipFill>
        <p:spPr>
          <a:xfrm>
            <a:off x="-65672" y="5235072"/>
            <a:ext cx="2219325" cy="1325563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A445BB8F-91BC-2ECA-238E-00448508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37" y="694716"/>
            <a:ext cx="1170406" cy="13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12C2EF-4684-AADA-858D-9F39A923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84" y="0"/>
            <a:ext cx="4343594" cy="685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43B3689-844C-2582-5CAD-30E4BC73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74" y="136525"/>
            <a:ext cx="1355526" cy="160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EAD11E-EA14-37C6-146F-B7866B1BCC29}"/>
              </a:ext>
            </a:extLst>
          </p:cNvPr>
          <p:cNvSpPr txBox="1"/>
          <p:nvPr/>
        </p:nvSpPr>
        <p:spPr>
          <a:xfrm>
            <a:off x="5283868" y="48679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LINUX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A2215-6471-6820-D567-62585C1623F6}"/>
              </a:ext>
            </a:extLst>
          </p:cNvPr>
          <p:cNvSpPr txBox="1"/>
          <p:nvPr/>
        </p:nvSpPr>
        <p:spPr>
          <a:xfrm>
            <a:off x="5908314" y="2138878"/>
            <a:ext cx="771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REDHAT</a:t>
            </a:r>
            <a:endParaRPr 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B41FBB-9548-34C8-26FB-8C6355EB4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62601" y="207106"/>
            <a:ext cx="3862388" cy="17097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24C8BC-9148-1AED-EBC9-AC1A0C0D73FF}"/>
              </a:ext>
            </a:extLst>
          </p:cNvPr>
          <p:cNvSpPr txBox="1"/>
          <p:nvPr/>
        </p:nvSpPr>
        <p:spPr>
          <a:xfrm>
            <a:off x="5717005" y="86745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DEBIAN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BCA57-AF70-B9DF-0A11-D1CCBADE2D66}"/>
              </a:ext>
            </a:extLst>
          </p:cNvPr>
          <p:cNvSpPr txBox="1"/>
          <p:nvPr/>
        </p:nvSpPr>
        <p:spPr>
          <a:xfrm>
            <a:off x="6932314" y="40095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UBUNTU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5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560E9-E55E-2385-C810-FFBEB667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여담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8E84C-86FA-7A02-9186-17B25B4C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4033DB-EB73-B249-44E7-6CCA5083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19" y="2629801"/>
            <a:ext cx="9885761" cy="16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0C539-4D53-EB8B-D96D-51F6BD7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LINUX?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EE67A-C7BF-607E-7309-5A28B218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Windows, macOS</a:t>
            </a:r>
            <a:r>
              <a:rPr lang="ko-KR" altLang="en-US" dirty="0"/>
              <a:t>와 같은 </a:t>
            </a:r>
            <a:r>
              <a:rPr lang="ko-KR" altLang="en-US" b="1" dirty="0">
                <a:solidFill>
                  <a:schemeClr val="bg1"/>
                </a:solidFill>
              </a:rPr>
              <a:t>운영체제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현재 모든 </a:t>
            </a:r>
            <a:r>
              <a:rPr lang="ko-KR" altLang="en-US" dirty="0" err="1"/>
              <a:t>스팍스</a:t>
            </a:r>
            <a:r>
              <a:rPr lang="ko-KR" altLang="en-US" dirty="0"/>
              <a:t> 서비스는 </a:t>
            </a:r>
            <a:r>
              <a:rPr lang="ko-KR" altLang="en-US" b="1" dirty="0">
                <a:solidFill>
                  <a:schemeClr val="bg1"/>
                </a:solidFill>
              </a:rPr>
              <a:t>리눅스에서 돌아간다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ko-KR" altLang="en-US" dirty="0"/>
              <a:t>웬만하면 </a:t>
            </a:r>
            <a:r>
              <a:rPr lang="en-US" altLang="ko-KR" b="1" dirty="0">
                <a:solidFill>
                  <a:schemeClr val="bg1"/>
                </a:solidFill>
              </a:rPr>
              <a:t>Ubuntu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가볍고 안정적이다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오픈소스이다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Unix </a:t>
            </a:r>
            <a:r>
              <a:rPr lang="ko-KR" altLang="en-US" dirty="0">
                <a:solidFill>
                  <a:schemeClr val="bg1"/>
                </a:solidFill>
              </a:rPr>
              <a:t>계열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엄밀히 말하자면 </a:t>
            </a:r>
            <a:r>
              <a:rPr lang="en-US" altLang="ko-KR" dirty="0"/>
              <a:t>UNIX</a:t>
            </a:r>
            <a:r>
              <a:rPr lang="ko-KR" altLang="en-US" dirty="0"/>
              <a:t>가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8920D-17D6-A3B3-AB08-49BB39BA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1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D38FC-DBEF-C8BE-AA3A-6C7ABDF2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ko-KR" altLang="en-US" dirty="0" err="1"/>
              <a:t>배포판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232C92-1524-EA13-F199-39626748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16</a:t>
            </a:fld>
            <a:endParaRPr 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7DBDAD9-3B57-B81B-5190-CFFA4FBE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7614" y="2044650"/>
            <a:ext cx="2051075" cy="20510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7CA698E-FEE2-56F9-E585-384D2576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07" y="2044650"/>
            <a:ext cx="2051075" cy="20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9B6DF-CBFC-AA94-55DC-ACAA5CE8E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44650"/>
            <a:ext cx="2051076" cy="2051076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3A7A7B7-40E9-AAA2-9BD4-B7C685F9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193" y="2044649"/>
            <a:ext cx="2051076" cy="20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18FA-BF72-3EED-9CDE-A13BD8E06B95}"/>
              </a:ext>
            </a:extLst>
          </p:cNvPr>
          <p:cNvSpPr txBox="1"/>
          <p:nvPr/>
        </p:nvSpPr>
        <p:spPr>
          <a:xfrm>
            <a:off x="1738276" y="4222992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Debian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89299-2CE4-5A53-F043-814EE068B310}"/>
              </a:ext>
            </a:extLst>
          </p:cNvPr>
          <p:cNvSpPr txBox="1"/>
          <p:nvPr/>
        </p:nvSpPr>
        <p:spPr>
          <a:xfrm>
            <a:off x="4100409" y="422299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Ubuntu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B34CE-490A-555D-198E-888477BD4DB3}"/>
              </a:ext>
            </a:extLst>
          </p:cNvPr>
          <p:cNvSpPr txBox="1"/>
          <p:nvPr/>
        </p:nvSpPr>
        <p:spPr>
          <a:xfrm>
            <a:off x="6493802" y="422299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RedHat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1370F-4B17-6353-BE27-9FD2AC2CABDA}"/>
              </a:ext>
            </a:extLst>
          </p:cNvPr>
          <p:cNvSpPr txBox="1"/>
          <p:nvPr/>
        </p:nvSpPr>
        <p:spPr>
          <a:xfrm>
            <a:off x="8675222" y="42229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Fedora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CF339-C1DC-FAC8-8C17-A76503D5F3A0}"/>
              </a:ext>
            </a:extLst>
          </p:cNvPr>
          <p:cNvSpPr txBox="1"/>
          <p:nvPr/>
        </p:nvSpPr>
        <p:spPr>
          <a:xfrm>
            <a:off x="3785418" y="4969869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Debian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08D47-934A-3262-4774-2178AF7C62B0}"/>
              </a:ext>
            </a:extLst>
          </p:cNvPr>
          <p:cNvSpPr txBox="1"/>
          <p:nvPr/>
        </p:nvSpPr>
        <p:spPr>
          <a:xfrm>
            <a:off x="6284610" y="4969869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RHEL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 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C0EED-6094-14A4-1DC8-346C5922A98E}"/>
              </a:ext>
            </a:extLst>
          </p:cNvPr>
          <p:cNvSpPr txBox="1"/>
          <p:nvPr/>
        </p:nvSpPr>
        <p:spPr>
          <a:xfrm>
            <a:off x="8328171" y="4969869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Fedora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FCE4E-F021-8196-642F-7F2786559FD8}"/>
              </a:ext>
            </a:extLst>
          </p:cNvPr>
          <p:cNvSpPr txBox="1"/>
          <p:nvPr/>
        </p:nvSpPr>
        <p:spPr>
          <a:xfrm>
            <a:off x="1391223" y="4969869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Debian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64B1-2585-31D1-69D0-23BC99AE4013}"/>
              </a:ext>
            </a:extLst>
          </p:cNvPr>
          <p:cNvSpPr txBox="1"/>
          <p:nvPr/>
        </p:nvSpPr>
        <p:spPr>
          <a:xfrm>
            <a:off x="6827226" y="204464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trike="sngStrike" dirty="0" err="1">
                <a:solidFill>
                  <a:schemeClr val="bg1">
                    <a:lumMod val="50000"/>
                  </a:schemeClr>
                </a:solidFill>
              </a:rPr>
              <a:t>엄준식</a:t>
            </a:r>
            <a:endParaRPr lang="en-US" sz="105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8F157-79B6-90D3-1817-422344B3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User, Group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7F103-F2BE-94DF-8CBE-0197AFEC1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4351338"/>
          </a:xfrm>
        </p:spPr>
        <p:txBody>
          <a:bodyPr/>
          <a:lstStyle/>
          <a:p>
            <a:r>
              <a:rPr lang="en-US" dirty="0"/>
              <a:t>User</a:t>
            </a:r>
          </a:p>
          <a:p>
            <a:pPr lvl="1"/>
            <a:r>
              <a:rPr lang="ko-KR" altLang="en-US" dirty="0" err="1"/>
              <a:t>사람닉네임</a:t>
            </a:r>
            <a:r>
              <a:rPr lang="en-US" altLang="ko-KR" dirty="0"/>
              <a:t>, </a:t>
            </a:r>
            <a:r>
              <a:rPr lang="ko-KR" altLang="en-US" dirty="0"/>
              <a:t>이름 등</a:t>
            </a:r>
            <a:endParaRPr lang="en-US" altLang="ko-KR" dirty="0"/>
          </a:p>
          <a:p>
            <a:pPr lvl="1"/>
            <a:r>
              <a:rPr lang="en-US" dirty="0"/>
              <a:t>UID (</a:t>
            </a:r>
            <a:r>
              <a:rPr lang="en-US" dirty="0" err="1"/>
              <a:t>UserID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Group</a:t>
            </a:r>
          </a:p>
          <a:p>
            <a:pPr lvl="1"/>
            <a:r>
              <a:rPr lang="en-US" dirty="0" err="1"/>
              <a:t>sparcs</a:t>
            </a:r>
            <a:r>
              <a:rPr lang="en-US" dirty="0"/>
              <a:t>, </a:t>
            </a:r>
            <a:r>
              <a:rPr lang="en-US" dirty="0" err="1"/>
              <a:t>presparcs</a:t>
            </a:r>
            <a:r>
              <a:rPr lang="en-US" dirty="0"/>
              <a:t>, wheel, ...</a:t>
            </a:r>
          </a:p>
          <a:p>
            <a:pPr lvl="1"/>
            <a:r>
              <a:rPr lang="en-US" dirty="0"/>
              <a:t>GID (</a:t>
            </a:r>
            <a:r>
              <a:rPr lang="en-US" dirty="0" err="1"/>
              <a:t>GroupID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20B77-4DA7-53A1-B783-23517205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9E3F7-49AE-D336-F82B-E6086A9D50EC}"/>
              </a:ext>
            </a:extLst>
          </p:cNvPr>
          <p:cNvSpPr txBox="1"/>
          <p:nvPr/>
        </p:nvSpPr>
        <p:spPr>
          <a:xfrm>
            <a:off x="914400" y="5244147"/>
            <a:ext cx="8820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id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gid=1000(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groups=1000(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),27(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root@newbie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 id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=0(root) gid=0(root) groups=0(root)</a:t>
            </a:r>
          </a:p>
        </p:txBody>
      </p:sp>
    </p:spTree>
    <p:extLst>
      <p:ext uri="{BB962C8B-B14F-4D97-AF65-F5344CB8AC3E}">
        <p14:creationId xmlns:p14="http://schemas.microsoft.com/office/powerpoint/2010/main" val="28572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3A6FF-7197-B283-FFE4-3AE13CB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Linux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235BC-2AD2-7B99-2AAC-9077B145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OpenSSH (Open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ell)</a:t>
            </a:r>
          </a:p>
          <a:p>
            <a:pPr lvl="1"/>
            <a:r>
              <a:rPr lang="ko-KR" altLang="en-US" dirty="0"/>
              <a:t>원격으로 서버 쉘에 접속하는 프로그램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dirty="0" err="1"/>
              <a:t>ssh</a:t>
            </a:r>
            <a:r>
              <a:rPr lang="en-US" dirty="0"/>
              <a:t> [address] –l [user] -p [port]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sparcs.doyun.dev</a:t>
            </a:r>
            <a:r>
              <a:rPr lang="en-US" dirty="0"/>
              <a:t> -l newbie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9936C-AE17-1128-C11E-37F9A899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0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2C597-7232-A7DB-9F86-0B04C04F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기본 명령 구조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8407B-2243-647D-F610-29D5A9ED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[command]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[options]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[arguments]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Ex) </a:t>
            </a:r>
            <a:r>
              <a:rPr lang="en-US" dirty="0" err="1">
                <a:solidFill>
                  <a:srgbClr val="92D050"/>
                </a:solidFill>
              </a:rPr>
              <a:t>ssh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-l newbie --port 22 </a:t>
            </a:r>
            <a:r>
              <a:rPr lang="en-US" dirty="0">
                <a:solidFill>
                  <a:srgbClr val="FFC000"/>
                </a:solidFill>
              </a:rPr>
              <a:t>newbie.sparcs.org</a:t>
            </a:r>
          </a:p>
          <a:p>
            <a:pPr lvl="1"/>
            <a:endParaRPr lang="en-US" dirty="0"/>
          </a:p>
          <a:p>
            <a:r>
              <a:rPr lang="ko-KR" altLang="en-US" dirty="0"/>
              <a:t>옵션 축약</a:t>
            </a:r>
            <a:endParaRPr lang="en-US" dirty="0"/>
          </a:p>
          <a:p>
            <a:pPr lvl="1"/>
            <a:r>
              <a:rPr lang="en-US" dirty="0"/>
              <a:t>-l, --login</a:t>
            </a:r>
          </a:p>
          <a:p>
            <a:pPr lvl="1"/>
            <a:r>
              <a:rPr lang="en-US" dirty="0"/>
              <a:t>-p --port</a:t>
            </a:r>
          </a:p>
          <a:p>
            <a:pPr lvl="1"/>
            <a:endParaRPr lang="en-US" dirty="0"/>
          </a:p>
          <a:p>
            <a:r>
              <a:rPr lang="ko-KR" altLang="en-US" dirty="0"/>
              <a:t>사용방법이 궁금하다면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쉘</a:t>
            </a:r>
            <a:r>
              <a:rPr lang="en-US" altLang="ko-KR" dirty="0"/>
              <a:t>: </a:t>
            </a:r>
            <a:r>
              <a:rPr lang="en-US" dirty="0"/>
              <a:t>man [command]</a:t>
            </a:r>
          </a:p>
          <a:p>
            <a:pPr lvl="1"/>
            <a:r>
              <a:rPr lang="ko-KR" altLang="en-US" dirty="0" err="1"/>
              <a:t>구글링</a:t>
            </a:r>
            <a:r>
              <a:rPr lang="en-US" altLang="ko-KR" dirty="0"/>
              <a:t>: </a:t>
            </a:r>
            <a:r>
              <a:rPr lang="en-US" altLang="ko-KR" dirty="0" err="1"/>
              <a:t>linux</a:t>
            </a:r>
            <a:r>
              <a:rPr lang="en-US" altLang="ko-KR" dirty="0"/>
              <a:t> [command] how to use?, </a:t>
            </a:r>
            <a:r>
              <a:rPr lang="en-US" altLang="ko-KR" dirty="0" err="1"/>
              <a:t>linux</a:t>
            </a:r>
            <a:r>
              <a:rPr lang="en-US" altLang="ko-KR" dirty="0"/>
              <a:t> [command] options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5214D-D03F-5712-B45E-B12AABF0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4E90F11-59D9-2E11-0791-1283247CAA46}"/>
              </a:ext>
            </a:extLst>
          </p:cNvPr>
          <p:cNvSpPr txBox="1">
            <a:spLocks/>
          </p:cNvSpPr>
          <p:nvPr/>
        </p:nvSpPr>
        <p:spPr>
          <a:xfrm>
            <a:off x="838199" y="1876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 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FE652-A7B0-4784-8DDC-B13226C2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3018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90F2-3C43-D24F-DD63-47B1EB1F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</a:t>
            </a:r>
            <a:r>
              <a:rPr lang="en-US" altLang="ko-KR" dirty="0"/>
              <a:t>Shell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28D52-2704-7A90-E79A-FB91AB42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zsh</a:t>
            </a:r>
            <a:r>
              <a:rPr lang="en-US" dirty="0"/>
              <a:t>, ash, dash, fish...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566DC-4AC2-4D96-F138-5134D577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8344-5C59-78E4-7D5A-48CC620B7C07}"/>
              </a:ext>
            </a:extLst>
          </p:cNvPr>
          <p:cNvSpPr txBox="1"/>
          <p:nvPr/>
        </p:nvSpPr>
        <p:spPr>
          <a:xfrm>
            <a:off x="838200" y="2817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A0C8E-3D93-31D8-3ECA-561EC76E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80" y="3187271"/>
            <a:ext cx="3010320" cy="3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2731F5-E001-204D-BE36-D380C7C8C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t="7652" r="1839" b="-2881"/>
          <a:stretch/>
        </p:blipFill>
        <p:spPr>
          <a:xfrm>
            <a:off x="931069" y="3581399"/>
            <a:ext cx="7565264" cy="3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0909A-491E-F458-40FF-C5C299B7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Control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559B2-0879-BBA4-FFE4-679515F0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: </a:t>
            </a:r>
            <a:r>
              <a:rPr lang="ko-KR" altLang="en-US" dirty="0"/>
              <a:t>현재 디렉토리 출력</a:t>
            </a:r>
            <a:endParaRPr lang="en-US" altLang="ko-KR" dirty="0"/>
          </a:p>
          <a:p>
            <a:r>
              <a:rPr lang="en-US" dirty="0"/>
              <a:t>cd [</a:t>
            </a:r>
            <a:r>
              <a:rPr lang="ko-KR" altLang="en-US" dirty="0" err="1"/>
              <a:t>폴더명</a:t>
            </a:r>
            <a:r>
              <a:rPr lang="en-US" altLang="ko-KR" dirty="0"/>
              <a:t>] : [</a:t>
            </a:r>
            <a:r>
              <a:rPr lang="ko-KR" altLang="en-US" dirty="0" err="1"/>
              <a:t>폴더명</a:t>
            </a:r>
            <a:r>
              <a:rPr lang="en-US" altLang="ko-KR" dirty="0"/>
              <a:t>]</a:t>
            </a:r>
            <a:r>
              <a:rPr lang="ko-KR" altLang="en-US" dirty="0"/>
              <a:t>으로 현재 위치 변경</a:t>
            </a:r>
            <a:endParaRPr lang="en-US" altLang="ko-KR" dirty="0"/>
          </a:p>
          <a:p>
            <a:r>
              <a:rPr lang="en-US" dirty="0"/>
              <a:t>ls [-a][-l][-p][-t][-R] : </a:t>
            </a:r>
            <a:r>
              <a:rPr lang="ko-KR" altLang="en-US" dirty="0"/>
              <a:t>파일 목록 출력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ls -al</a:t>
            </a:r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A8107-D39E-F4E9-A13B-BF0C31C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DCF3-DA19-D128-7535-2BE6FFEF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(FHS)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948CB-CA21-53FC-B120-63BB715F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22</a:t>
            </a:fld>
            <a:endParaRPr lang="en-US"/>
          </a:p>
        </p:txBody>
      </p:sp>
      <p:pic>
        <p:nvPicPr>
          <p:cNvPr id="16390" name="Picture 6" descr="Linux File System Hierarchy – nepalisupport">
            <a:extLst>
              <a:ext uri="{FF2B5EF4-FFF2-40B4-BE49-F238E27FC236}">
                <a16:creationId xmlns:a16="http://schemas.microsoft.com/office/drawing/2014/main" id="{AD58845A-9263-1370-816F-F0639411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85875"/>
            <a:ext cx="9048750" cy="4286250"/>
          </a:xfrm>
          <a:prstGeom prst="rect">
            <a:avLst/>
          </a:prstGeom>
          <a:noFill/>
          <a:effectLst>
            <a:innerShdw blurRad="114300">
              <a:schemeClr val="bg1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4EEA3-3E7E-7838-D570-ADE2CBBE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89DCE-E5A3-D8E0-92CB-E1CB2D9B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touch [</a:t>
            </a:r>
            <a:r>
              <a:rPr lang="ko-KR" altLang="en-US" dirty="0"/>
              <a:t>파일명</a:t>
            </a:r>
            <a:r>
              <a:rPr lang="en-US" altLang="ko-KR" dirty="0"/>
              <a:t>] : </a:t>
            </a:r>
            <a:r>
              <a:rPr lang="ko-KR" altLang="en-US" dirty="0"/>
              <a:t>새 파일 생성</a:t>
            </a:r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 [</a:t>
            </a:r>
            <a:r>
              <a:rPr lang="ko-KR" altLang="en-US" dirty="0" err="1"/>
              <a:t>폴더명</a:t>
            </a:r>
            <a:r>
              <a:rPr lang="en-US" altLang="ko-KR" dirty="0"/>
              <a:t>] : </a:t>
            </a:r>
            <a:r>
              <a:rPr lang="ko-KR" altLang="en-US" dirty="0"/>
              <a:t>새 폴더 생성</a:t>
            </a:r>
            <a:endParaRPr lang="en-US" dirty="0"/>
          </a:p>
          <a:p>
            <a:r>
              <a:rPr lang="en-US" dirty="0"/>
              <a:t>rm [-r] [-f] [</a:t>
            </a:r>
            <a:r>
              <a:rPr lang="ko-KR" altLang="en-US" dirty="0"/>
              <a:t>대상</a:t>
            </a:r>
            <a:r>
              <a:rPr lang="en-US" altLang="ko-KR" dirty="0"/>
              <a:t>] : </a:t>
            </a:r>
            <a:r>
              <a:rPr lang="ko-KR" altLang="en-US" dirty="0"/>
              <a:t>삭제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cp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/>
              <a:t>복사위치</a:t>
            </a:r>
            <a:r>
              <a:rPr lang="en-US" altLang="ko-KR" dirty="0"/>
              <a:t>] [-r] : </a:t>
            </a:r>
            <a:r>
              <a:rPr lang="ko-KR" altLang="en-US" dirty="0"/>
              <a:t>복사</a:t>
            </a:r>
            <a:endParaRPr lang="en-US" altLang="ko-KR" dirty="0"/>
          </a:p>
          <a:p>
            <a:r>
              <a:rPr lang="en-US" dirty="0"/>
              <a:t>mv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 err="1"/>
              <a:t>옮길위치</a:t>
            </a:r>
            <a:r>
              <a:rPr lang="en-US" altLang="ko-KR" dirty="0"/>
              <a:t>] :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ln -s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/>
              <a:t>링크위치</a:t>
            </a:r>
            <a:r>
              <a:rPr lang="en-US" altLang="ko-KR" dirty="0"/>
              <a:t>] : </a:t>
            </a:r>
            <a:r>
              <a:rPr lang="ko-KR" altLang="en-US" dirty="0"/>
              <a:t>링크 생성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79A828-2401-73BA-6732-D106CA3C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C5F23-4D6E-6324-FFF2-F1503E0A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C1172-70A9-F12E-1AA2-B671B721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파일 출력</a:t>
            </a:r>
            <a:endParaRPr lang="en-US" altLang="ko-KR" dirty="0"/>
          </a:p>
          <a:p>
            <a:r>
              <a:rPr lang="en-US" dirty="0"/>
              <a:t>head [-n [</a:t>
            </a:r>
            <a:r>
              <a:rPr lang="ko-KR" altLang="en-US" dirty="0"/>
              <a:t>숫자</a:t>
            </a:r>
            <a:r>
              <a:rPr lang="en-US" altLang="ko-KR" dirty="0"/>
              <a:t>]]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위에서 </a:t>
            </a:r>
            <a:r>
              <a:rPr lang="en-US" altLang="ko-KR" dirty="0"/>
              <a:t>[</a:t>
            </a:r>
            <a:r>
              <a:rPr lang="ko-KR" altLang="en-US" dirty="0"/>
              <a:t>숫자</a:t>
            </a:r>
            <a:r>
              <a:rPr lang="en-US" altLang="ko-KR" dirty="0"/>
              <a:t>]</a:t>
            </a:r>
            <a:r>
              <a:rPr lang="ko-KR" altLang="en-US" dirty="0"/>
              <a:t>줄 만큼 출력</a:t>
            </a:r>
            <a:endParaRPr lang="en-US" altLang="ko-KR" dirty="0"/>
          </a:p>
          <a:p>
            <a:r>
              <a:rPr lang="en-US" dirty="0"/>
              <a:t>tail [-n [</a:t>
            </a:r>
            <a:r>
              <a:rPr lang="ko-KR" altLang="en-US" dirty="0"/>
              <a:t>숫자</a:t>
            </a:r>
            <a:r>
              <a:rPr lang="en-US" altLang="ko-KR" dirty="0"/>
              <a:t>] [-f]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아래에서 </a:t>
            </a:r>
            <a:r>
              <a:rPr lang="en-US" altLang="ko-KR" dirty="0"/>
              <a:t>[</a:t>
            </a:r>
            <a:r>
              <a:rPr lang="ko-KR" altLang="en-US" dirty="0"/>
              <a:t>숫자</a:t>
            </a:r>
            <a:r>
              <a:rPr lang="en-US" altLang="ko-KR" dirty="0"/>
              <a:t>]</a:t>
            </a:r>
            <a:r>
              <a:rPr lang="ko-KR" altLang="en-US" dirty="0"/>
              <a:t>줄 만큼 출력</a:t>
            </a:r>
            <a:r>
              <a:rPr lang="en-US" altLang="ko-KR" dirty="0"/>
              <a:t>, </a:t>
            </a:r>
            <a:r>
              <a:rPr lang="ko-KR" altLang="en-US" dirty="0"/>
              <a:t>계속읽기</a:t>
            </a:r>
            <a:endParaRPr lang="en-US" altLang="ko-KR" dirty="0"/>
          </a:p>
          <a:p>
            <a:r>
              <a:rPr lang="en-US" dirty="0"/>
              <a:t>more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창 크기만큼 보이기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F6522-E5A9-E2C2-B81B-5AD1F248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56939-C238-665E-34DF-021A6A33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Permission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55313-9658-F13E-9BEE-D001F28D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D6C53-C4D0-3AEA-3077-D24FD966FD04}"/>
              </a:ext>
            </a:extLst>
          </p:cNvPr>
          <p:cNvSpPr txBox="1"/>
          <p:nvPr/>
        </p:nvSpPr>
        <p:spPr>
          <a:xfrm>
            <a:off x="1447800" y="3061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</a:t>
            </a:r>
            <a:r>
              <a:rPr lang="en-US" dirty="0" err="1">
                <a:solidFill>
                  <a:srgbClr val="92D050"/>
                </a:solidFill>
              </a:rPr>
              <a:t>rwx</a:t>
            </a:r>
            <a:r>
              <a:rPr lang="en-US" dirty="0" err="1">
                <a:solidFill>
                  <a:srgbClr val="FFC000"/>
                </a:solidFill>
              </a:rPr>
              <a:t>rwx</a:t>
            </a:r>
            <a:r>
              <a:rPr lang="en-US" dirty="0" err="1">
                <a:solidFill>
                  <a:srgbClr val="FF0000"/>
                </a:solidFill>
              </a:rPr>
              <a:t>rwx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rgbClr val="FFFF00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FFB7B7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 4096 Sep 10 17:33 </a:t>
            </a:r>
            <a:r>
              <a:rPr lang="en-US" dirty="0">
                <a:solidFill>
                  <a:srgbClr val="4B5AE7"/>
                </a:solidFill>
              </a:rPr>
              <a:t>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94AB1-C319-D9C0-73C4-9E3A41E5DCAD}"/>
              </a:ext>
            </a:extLst>
          </p:cNvPr>
          <p:cNvSpPr txBox="1"/>
          <p:nvPr/>
        </p:nvSpPr>
        <p:spPr>
          <a:xfrm>
            <a:off x="1447800" y="1352094"/>
            <a:ext cx="190629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파일 형식 </a:t>
            </a:r>
            <a:r>
              <a:rPr lang="en-US" altLang="ko-KR" dirty="0">
                <a:solidFill>
                  <a:srgbClr val="0070C0"/>
                </a:solidFill>
              </a:rPr>
              <a:t>[-, d, l]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2D050"/>
                </a:solidFill>
              </a:rPr>
              <a:t>소유자 권한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</a:rPr>
              <a:t>그룹 권한</a:t>
            </a:r>
            <a:endParaRPr lang="en-US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모든 사용자 권한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1686B-6684-C860-885C-68522E450444}"/>
              </a:ext>
            </a:extLst>
          </p:cNvPr>
          <p:cNvSpPr txBox="1"/>
          <p:nvPr/>
        </p:nvSpPr>
        <p:spPr>
          <a:xfrm>
            <a:off x="6968318" y="967383"/>
            <a:ext cx="940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</a:t>
            </a:r>
          </a:p>
          <a:p>
            <a:r>
              <a:rPr lang="en-US" dirty="0">
                <a:solidFill>
                  <a:schemeClr val="bg1"/>
                </a:solidFill>
              </a:rPr>
              <a:t>Write</a:t>
            </a:r>
          </a:p>
          <a:p>
            <a:r>
              <a:rPr lang="en-US" dirty="0" err="1">
                <a:solidFill>
                  <a:schemeClr val="bg1"/>
                </a:solidFill>
              </a:rPr>
              <a:t>eXecute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DFDCEBFF-6234-F55F-CC82-C6F31CA8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905819"/>
              </p:ext>
            </p:extLst>
          </p:nvPr>
        </p:nvGraphicFramePr>
        <p:xfrm>
          <a:off x="8274375" y="981671"/>
          <a:ext cx="2457450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164946974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77982068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11936886"/>
                    </a:ext>
                  </a:extLst>
                </a:gridCol>
              </a:tblGrid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rwx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8688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rw</a:t>
                      </a:r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47651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142539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86108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wx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735444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-w-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629393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554326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922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5550C3-6ACD-7CF4-A018-F60387C35785}"/>
              </a:ext>
            </a:extLst>
          </p:cNvPr>
          <p:cNvSpPr txBox="1"/>
          <p:nvPr/>
        </p:nvSpPr>
        <p:spPr>
          <a:xfrm>
            <a:off x="1447800" y="458575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권한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파일명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filename</a:t>
            </a:r>
            <a:endParaRPr lang="en-US" dirty="0">
              <a:solidFill>
                <a:srgbClr val="15BA0C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[</a:t>
            </a:r>
            <a:r>
              <a:rPr lang="ko-KR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사용자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FFB7B7"/>
                </a:solidFill>
                <a:latin typeface="Consolas" panose="020B0609020204030204" pitchFamily="49" charset="0"/>
              </a:rPr>
              <a:t>[</a:t>
            </a:r>
            <a:r>
              <a:rPr lang="ko-KR" altLang="en-US" dirty="0">
                <a:solidFill>
                  <a:srgbClr val="FFB7B7"/>
                </a:solidFill>
                <a:latin typeface="Consolas" panose="020B0609020204030204" pitchFamily="49" charset="0"/>
              </a:rPr>
              <a:t>그룹</a:t>
            </a:r>
            <a:r>
              <a:rPr lang="en-US" altLang="ko-KR" dirty="0">
                <a:solidFill>
                  <a:srgbClr val="FFB7B7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파일명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sparcs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FFB7B7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filename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70D2D-41FA-9EAC-E66C-EA7DCDA373D2}"/>
              </a:ext>
            </a:extLst>
          </p:cNvPr>
          <p:cNvSpPr txBox="1"/>
          <p:nvPr/>
        </p:nvSpPr>
        <p:spPr>
          <a:xfrm>
            <a:off x="1447800" y="3429000"/>
            <a:ext cx="6096000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(Change Mode)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(Change Owner)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9B4D0-6BF4-804C-320B-800CA388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4ECC8-CF61-BB53-C2FE-73578800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Ctrl+C</a:t>
            </a:r>
            <a:r>
              <a:rPr lang="en-US" dirty="0"/>
              <a:t> – 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en-US" dirty="0" err="1"/>
              <a:t>Ctrl+Z</a:t>
            </a:r>
            <a:r>
              <a:rPr lang="en-US" dirty="0"/>
              <a:t> – </a:t>
            </a:r>
            <a:r>
              <a:rPr lang="ko-KR" altLang="en-US" dirty="0"/>
              <a:t>정지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jobs : </a:t>
            </a:r>
            <a:r>
              <a:rPr lang="ko-KR" altLang="en-US" dirty="0"/>
              <a:t>백그라운드</a:t>
            </a:r>
            <a:r>
              <a:rPr lang="en-US" altLang="ko-KR" dirty="0"/>
              <a:t>/</a:t>
            </a:r>
            <a:r>
              <a:rPr lang="ko-KR" altLang="en-US" dirty="0"/>
              <a:t>중지 프로세스 목록</a:t>
            </a:r>
            <a:endParaRPr lang="en-US" altLang="ko-KR" dirty="0"/>
          </a:p>
          <a:p>
            <a:r>
              <a:rPr lang="en-US" dirty="0" err="1"/>
              <a:t>fg</a:t>
            </a:r>
            <a:r>
              <a:rPr lang="en-US" dirty="0"/>
              <a:t> : </a:t>
            </a:r>
            <a:r>
              <a:rPr lang="ko-KR" altLang="en-US" dirty="0"/>
              <a:t>백그라운드</a:t>
            </a:r>
            <a:r>
              <a:rPr lang="en-US" altLang="ko-KR" dirty="0"/>
              <a:t>/</a:t>
            </a:r>
            <a:r>
              <a:rPr lang="ko-KR" altLang="en-US" dirty="0"/>
              <a:t>중지 </a:t>
            </a:r>
            <a:r>
              <a:rPr lang="en-US" altLang="ko-KR" dirty="0"/>
              <a:t>-&gt; </a:t>
            </a:r>
            <a:r>
              <a:rPr lang="ko-KR" altLang="en-US" dirty="0"/>
              <a:t>포그라운드</a:t>
            </a:r>
            <a:endParaRPr lang="en-US" altLang="ko-KR" dirty="0"/>
          </a:p>
          <a:p>
            <a:r>
              <a:rPr lang="en-US" dirty="0" err="1"/>
              <a:t>bg</a:t>
            </a:r>
            <a:r>
              <a:rPr lang="en-US" dirty="0"/>
              <a:t>: </a:t>
            </a:r>
            <a:r>
              <a:rPr lang="ko-KR" altLang="en-US" dirty="0"/>
              <a:t>중지 </a:t>
            </a:r>
            <a:r>
              <a:rPr lang="en-US" altLang="ko-KR" dirty="0"/>
              <a:t>-&gt; </a:t>
            </a:r>
            <a:r>
              <a:rPr lang="ko-KR" altLang="en-US" dirty="0"/>
              <a:t>백그라운드</a:t>
            </a:r>
            <a:endParaRPr lang="en-US" altLang="ko-KR" dirty="0"/>
          </a:p>
          <a:p>
            <a:r>
              <a:rPr lang="en-US" altLang="ko-KR" dirty="0"/>
              <a:t>[command] &amp; : </a:t>
            </a:r>
            <a:r>
              <a:rPr lang="ko-KR" altLang="en-US" dirty="0"/>
              <a:t>백그라운드로 실행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AF75A-EA8A-F787-4C69-0C31AC83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96CC-AA35-2ACA-1380-86B0E130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&amp; Redirection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B8F2A-D61C-93A5-B3DB-879A65DE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Recirection</a:t>
            </a:r>
            <a:endParaRPr lang="en-US" dirty="0"/>
          </a:p>
          <a:p>
            <a:pPr lvl="1"/>
            <a:r>
              <a:rPr lang="en-US" dirty="0"/>
              <a:t>stdin : &lt;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 : &gt;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 (append) : &gt;&gt;</a:t>
            </a:r>
          </a:p>
          <a:p>
            <a:pPr lvl="1"/>
            <a:r>
              <a:rPr lang="en-US" dirty="0"/>
              <a:t>stderr : 2&gt;</a:t>
            </a:r>
          </a:p>
          <a:p>
            <a:endParaRPr lang="en-US" dirty="0"/>
          </a:p>
          <a:p>
            <a:r>
              <a:rPr lang="en-US" dirty="0"/>
              <a:t>PIPE : |</a:t>
            </a:r>
          </a:p>
          <a:p>
            <a:pPr lvl="1"/>
            <a:r>
              <a:rPr lang="ko-KR" altLang="en-US" dirty="0"/>
              <a:t>전 명령어의 </a:t>
            </a:r>
            <a:r>
              <a:rPr lang="en-US" altLang="ko-KR" dirty="0" err="1"/>
              <a:t>stdout</a:t>
            </a:r>
            <a:r>
              <a:rPr lang="ko-KR" altLang="en-US" dirty="0"/>
              <a:t>을 이후 명령어의 </a:t>
            </a:r>
            <a:r>
              <a:rPr lang="en-US" altLang="ko-KR" dirty="0"/>
              <a:t>stdin</a:t>
            </a:r>
            <a:r>
              <a:rPr lang="ko-KR" altLang="en-US" dirty="0"/>
              <a:t>으로 보냄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4C9C0-80B6-1AAD-9E18-578DD883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0CEB5-1B56-8636-B86D-33E7E0D5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search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526EE-0B75-FBC4-4E64-C4B8252F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[</a:t>
            </a:r>
            <a:r>
              <a:rPr lang="ko-KR" altLang="en-US" dirty="0"/>
              <a:t>경로</a:t>
            </a:r>
            <a:r>
              <a:rPr lang="en-US" altLang="ko-KR" dirty="0"/>
              <a:t>] : </a:t>
            </a:r>
            <a:r>
              <a:rPr lang="ko-KR" altLang="en-US" dirty="0"/>
              <a:t>특정 경로 아래에 있는 모든 파일 표시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grep [</a:t>
            </a:r>
            <a:r>
              <a:rPr lang="ko-KR" altLang="en-US" dirty="0"/>
              <a:t>문자열</a:t>
            </a:r>
            <a:r>
              <a:rPr lang="en-US" altLang="ko-KR" dirty="0"/>
              <a:t>] : </a:t>
            </a:r>
            <a:r>
              <a:rPr lang="en-US" altLang="ko-KR" dirty="0" err="1"/>
              <a:t>stdout</a:t>
            </a:r>
            <a:r>
              <a:rPr lang="ko-KR" altLang="en-US" dirty="0"/>
              <a:t>에서 문자열이 포함된 열 표시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7C635-9228-2AB2-C46C-2CDEDEF5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A0108-3BF1-DB08-D645-6D047FC9CD12}"/>
              </a:ext>
            </a:extLst>
          </p:cNvPr>
          <p:cNvSpPr txBox="1"/>
          <p:nvPr/>
        </p:nvSpPr>
        <p:spPr>
          <a:xfrm>
            <a:off x="838200" y="4001294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find / | grep python3</a:t>
            </a:r>
          </a:p>
          <a:p>
            <a:r>
              <a:rPr lang="en-US" dirty="0">
                <a:solidFill>
                  <a:schemeClr val="bg1"/>
                </a:solidFill>
              </a:rPr>
              <a:t>/opt/</a:t>
            </a:r>
            <a:r>
              <a:rPr lang="en-US" dirty="0" err="1">
                <a:solidFill>
                  <a:schemeClr val="bg1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/newbie/seminar/</a:t>
            </a:r>
            <a:r>
              <a:rPr lang="en-US" dirty="0" err="1">
                <a:solidFill>
                  <a:srgbClr val="EC4957"/>
                </a:solidFill>
              </a:rPr>
              <a:t>findme</a:t>
            </a:r>
            <a:endParaRPr lang="en-US" dirty="0">
              <a:solidFill>
                <a:srgbClr val="EC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63A69-4E7F-D676-26BB-4605B31B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강력한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0FC4D-5776-D42E-4B20-9F8BE31DC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: </a:t>
            </a:r>
            <a:r>
              <a:rPr lang="ko-KR" altLang="en-US" dirty="0"/>
              <a:t>관리자 권한으로 실행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 : </a:t>
            </a:r>
            <a:r>
              <a:rPr lang="ko-KR" altLang="en-US" dirty="0"/>
              <a:t>사용자 전환</a:t>
            </a:r>
            <a:endParaRPr lang="en-US" altLang="ko-KR" dirty="0"/>
          </a:p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- 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6CFC3-49E5-FBE9-014F-C32ED022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UAC 사용자 계정 컨트롤 화면없이 승격된 응용 프로그램을 시작하기《1/2》 - Windows 10">
            <a:extLst>
              <a:ext uri="{FF2B5EF4-FFF2-40B4-BE49-F238E27FC236}">
                <a16:creationId xmlns:a16="http://schemas.microsoft.com/office/drawing/2014/main" id="{CDE2A963-978F-3834-98ED-9DC584D8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33" y="1633402"/>
            <a:ext cx="4088389" cy="283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B26F916-F943-7C0E-6D09-C08DC42837B4}"/>
              </a:ext>
            </a:extLst>
          </p:cNvPr>
          <p:cNvSpPr txBox="1">
            <a:spLocks/>
          </p:cNvSpPr>
          <p:nvPr/>
        </p:nvSpPr>
        <p:spPr>
          <a:xfrm>
            <a:off x="5920091" y="1819207"/>
            <a:ext cx="55528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865DE-828E-4527-267F-F3FE357F66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무료</a:t>
            </a:r>
            <a:r>
              <a:rPr lang="en-US" altLang="ko-KR" dirty="0"/>
              <a:t>“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백</a:t>
            </a:r>
            <a:r>
              <a:rPr lang="en-US" altLang="ko-KR" dirty="0"/>
              <a:t>/</a:t>
            </a:r>
            <a:r>
              <a:rPr lang="ko-KR" altLang="en-US" dirty="0"/>
              <a:t>프론트 배포 시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테스트 환경도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빌드 환경도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다중 사용자와 </a:t>
            </a:r>
            <a:r>
              <a:rPr lang="ko-KR" altLang="en-US" dirty="0" err="1"/>
              <a:t>멀티태스킹을</a:t>
            </a:r>
            <a:r>
              <a:rPr lang="ko-KR" altLang="en-US" dirty="0"/>
              <a:t> 지원함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29895BD-C798-D022-9B74-74CB3D3C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0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8A1F5-9F4B-AAB9-A572-5287489E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F35B9-4C67-8F40-0686-15189819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: </a:t>
            </a:r>
            <a:r>
              <a:rPr lang="ko-KR" altLang="en-US" dirty="0"/>
              <a:t>창 초기화</a:t>
            </a:r>
            <a:endParaRPr lang="en-US" altLang="ko-KR" dirty="0"/>
          </a:p>
          <a:p>
            <a:r>
              <a:rPr lang="en-US" dirty="0"/>
              <a:t>exit : </a:t>
            </a:r>
            <a:r>
              <a:rPr lang="ko-KR" altLang="en-US" dirty="0"/>
              <a:t>터미널 종료</a:t>
            </a:r>
            <a:endParaRPr lang="en-US" altLang="ko-KR" dirty="0"/>
          </a:p>
          <a:p>
            <a:r>
              <a:rPr lang="en-US" dirty="0" err="1"/>
              <a:t>htop</a:t>
            </a:r>
            <a:r>
              <a:rPr lang="en-US" dirty="0"/>
              <a:t> : </a:t>
            </a:r>
            <a:r>
              <a:rPr lang="ko-KR" altLang="en-US" dirty="0"/>
              <a:t>실행중인 프로세스 보기</a:t>
            </a:r>
            <a:endParaRPr lang="en-US" altLang="ko-KR" dirty="0"/>
          </a:p>
          <a:p>
            <a:r>
              <a:rPr lang="en-US" dirty="0"/>
              <a:t>curl : </a:t>
            </a:r>
            <a:r>
              <a:rPr lang="ko-KR" altLang="en-US" dirty="0"/>
              <a:t>인터넷 접속</a:t>
            </a:r>
            <a:endParaRPr lang="en-US" altLang="ko-KR" dirty="0"/>
          </a:p>
          <a:p>
            <a:r>
              <a:rPr lang="en-US" dirty="0"/>
              <a:t>help : </a:t>
            </a:r>
            <a:r>
              <a:rPr lang="ko-KR" altLang="en-US" dirty="0"/>
              <a:t>도움</a:t>
            </a:r>
            <a:r>
              <a:rPr lang="en-US" altLang="ko-KR" dirty="0"/>
              <a:t>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94864-E266-A1BF-9562-DF62D00A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95678-AC41-0323-BE57-D07FC076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D1ADE-461F-53FD-F322-EC81C58C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[</a:t>
            </a:r>
            <a:r>
              <a:rPr lang="ko-KR" altLang="en-US" dirty="0"/>
              <a:t>파일명</a:t>
            </a:r>
            <a:r>
              <a:rPr lang="en-US" altLang="ko-KR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Nano [</a:t>
            </a:r>
            <a:r>
              <a:rPr lang="ko-KR" altLang="en-US" dirty="0"/>
              <a:t>파일명</a:t>
            </a:r>
            <a:r>
              <a:rPr lang="en-US" altLang="ko-KR" dirty="0"/>
              <a:t>]</a:t>
            </a:r>
            <a:endParaRPr lang="en-US" dirty="0"/>
          </a:p>
          <a:p>
            <a:pPr lvl="1"/>
            <a:r>
              <a:rPr lang="en-US" dirty="0"/>
              <a:t>Ctrl + X : </a:t>
            </a:r>
            <a:r>
              <a:rPr lang="ko-KR" altLang="en-US" dirty="0"/>
              <a:t>저장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9D8F7-D99D-6A1D-9231-92A7A326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715CD-B643-D9AF-3DC8-45B24A70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86" y="937321"/>
            <a:ext cx="3777014" cy="23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4FA3A-9E0E-54D7-A8BF-7956D6E8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74" y="3691273"/>
            <a:ext cx="3761426" cy="2363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585C99-9AE1-B6CA-8773-D211021D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8" y="2231509"/>
            <a:ext cx="7129946" cy="21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1E3FEC3-2CCA-2139-4D57-ED8FFED9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CE228-163D-7F5F-4EDD-44F2700B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20D46-2126-B970-1062-336008E5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FE652-A7B0-4784-8DDC-B13226C2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4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FA8A85-2952-669E-CF0B-85742EB6BE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ko-KR" altLang="en-US" dirty="0"/>
              <a:t>앱 개발자는</a:t>
            </a:r>
            <a:r>
              <a:rPr lang="en-US" altLang="ko-KR" dirty="0"/>
              <a:t>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Android</a:t>
            </a:r>
            <a:r>
              <a:rPr lang="ko-KR" altLang="en-US" dirty="0"/>
              <a:t>는 </a:t>
            </a:r>
            <a:r>
              <a:rPr lang="en-US" altLang="ko-KR" dirty="0"/>
              <a:t>LINUX</a:t>
            </a:r>
            <a:r>
              <a:rPr lang="ko-KR" altLang="en-US" dirty="0"/>
              <a:t>기반</a:t>
            </a:r>
            <a:r>
              <a:rPr lang="en-US" altLang="ko-KR" dirty="0"/>
              <a:t>, IOS</a:t>
            </a:r>
            <a:r>
              <a:rPr lang="ko-KR" altLang="en-US" dirty="0"/>
              <a:t>는 </a:t>
            </a:r>
            <a:r>
              <a:rPr lang="en-US" altLang="ko-KR" dirty="0"/>
              <a:t>UNIX </a:t>
            </a:r>
            <a:r>
              <a:rPr lang="ko-KR" altLang="en-US" dirty="0"/>
              <a:t>기반임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대부분의 앱 서비스는 클라우드 호스팅에 의존함</a:t>
            </a:r>
            <a:r>
              <a:rPr lang="en-US" altLang="ko-KR" dirty="0"/>
              <a:t>. =&gt; </a:t>
            </a:r>
            <a:r>
              <a:rPr lang="ko-KR" altLang="en-US" dirty="0"/>
              <a:t>대부분의 호스팅 서버는 리눅스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5</a:t>
            </a:fld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80C8A-4D17-7A0E-FBE6-5E7BBCB9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9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759F9-BF10-944C-5670-A4CF766D841D}"/>
              </a:ext>
            </a:extLst>
          </p:cNvPr>
          <p:cNvSpPr/>
          <p:nvPr/>
        </p:nvSpPr>
        <p:spPr>
          <a:xfrm>
            <a:off x="7873637" y="2394192"/>
            <a:ext cx="2505351" cy="2505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/>
              <a:t>USER</a:t>
            </a:r>
            <a:endParaRPr lang="en-US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C3385A-8F4A-FA18-1E83-7B8A9212F423}"/>
              </a:ext>
            </a:extLst>
          </p:cNvPr>
          <p:cNvSpPr/>
          <p:nvPr/>
        </p:nvSpPr>
        <p:spPr>
          <a:xfrm>
            <a:off x="1552719" y="2394192"/>
            <a:ext cx="2505351" cy="2505875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Physical Hardware</a:t>
            </a:r>
          </a:p>
        </p:txBody>
      </p:sp>
      <p:pic>
        <p:nvPicPr>
          <p:cNvPr id="6" name="Picture 2" descr="Cpu | 무료 아이콘">
            <a:extLst>
              <a:ext uri="{FF2B5EF4-FFF2-40B4-BE49-F238E27FC236}">
                <a16:creationId xmlns:a16="http://schemas.microsoft.com/office/drawing/2014/main" id="{26B9D2AD-2F84-A034-C7D3-E07AE453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1" y="2891949"/>
            <a:ext cx="920960" cy="920960"/>
          </a:xfrm>
          <a:prstGeom prst="rect">
            <a:avLst/>
          </a:prstGeom>
          <a:noFill/>
        </p:spPr>
      </p:pic>
      <p:pic>
        <p:nvPicPr>
          <p:cNvPr id="7" name="Picture 4" descr="램 메모리 - 무료 컴퓨터개 아이콘">
            <a:extLst>
              <a:ext uri="{FF2B5EF4-FFF2-40B4-BE49-F238E27FC236}">
                <a16:creationId xmlns:a16="http://schemas.microsoft.com/office/drawing/2014/main" id="{FBB45F32-D635-F63B-A05D-B1979A3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2853109" y="2940810"/>
            <a:ext cx="1046835" cy="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ard disk - free icon">
            <a:extLst>
              <a:ext uri="{FF2B5EF4-FFF2-40B4-BE49-F238E27FC236}">
                <a16:creationId xmlns:a16="http://schemas.microsoft.com/office/drawing/2014/main" id="{CE9B8D1E-01A6-5FBA-F86A-BDBAA913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534" y="3988867"/>
            <a:ext cx="681983" cy="6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I Card Icon - Free PNG &amp; SVG 780144 - Noun Project">
            <a:extLst>
              <a:ext uri="{FF2B5EF4-FFF2-40B4-BE49-F238E27FC236}">
                <a16:creationId xmlns:a16="http://schemas.microsoft.com/office/drawing/2014/main" id="{77F2405C-A077-DEE1-C6B4-62B04B0D5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1716607" y="3903712"/>
            <a:ext cx="1109847" cy="8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A7330-8A05-EFE6-ABA2-5095B6DB8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5648" y="2916378"/>
            <a:ext cx="1681635" cy="168163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ADB9E8-2EB7-4E05-D06A-969AD5FE2A1F}"/>
              </a:ext>
            </a:extLst>
          </p:cNvPr>
          <p:cNvCxnSpPr/>
          <p:nvPr/>
        </p:nvCxnSpPr>
        <p:spPr>
          <a:xfrm>
            <a:off x="4474278" y="3647129"/>
            <a:ext cx="2994485" cy="0"/>
          </a:xfrm>
          <a:prstGeom prst="straightConnector1">
            <a:avLst/>
          </a:prstGeom>
          <a:ln w="1524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916BE0-9F2C-FF58-C432-EB5A476131BF}"/>
              </a:ext>
            </a:extLst>
          </p:cNvPr>
          <p:cNvSpPr txBox="1"/>
          <p:nvPr/>
        </p:nvSpPr>
        <p:spPr>
          <a:xfrm>
            <a:off x="4912910" y="3089946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 SemiBold" pitchFamily="2" charset="0"/>
              </a:rPr>
              <a:t>INTERFACE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80C8A-4D17-7A0E-FBE6-5E7BBCB9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하드웨어와 유저 간 인터페이스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4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833ECB-9E16-94A2-E5CB-3A42229225DB}"/>
              </a:ext>
            </a:extLst>
          </p:cNvPr>
          <p:cNvSpPr/>
          <p:nvPr/>
        </p:nvSpPr>
        <p:spPr>
          <a:xfrm>
            <a:off x="8249377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MacOS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026300-153B-97FE-C4DF-0554FBCFE539}"/>
              </a:ext>
            </a:extLst>
          </p:cNvPr>
          <p:cNvSpPr/>
          <p:nvPr/>
        </p:nvSpPr>
        <p:spPr>
          <a:xfrm>
            <a:off x="5076606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7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B9469A-E516-E34F-49E2-51C415830373}"/>
              </a:ext>
            </a:extLst>
          </p:cNvPr>
          <p:cNvSpPr/>
          <p:nvPr/>
        </p:nvSpPr>
        <p:spPr>
          <a:xfrm>
            <a:off x="1821820" y="5625676"/>
            <a:ext cx="9303380" cy="627017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Physical Hardware</a:t>
            </a:r>
          </a:p>
        </p:txBody>
      </p:sp>
      <p:pic>
        <p:nvPicPr>
          <p:cNvPr id="10" name="Picture 2" descr="Cpu | 무료 아이콘">
            <a:extLst>
              <a:ext uri="{FF2B5EF4-FFF2-40B4-BE49-F238E27FC236}">
                <a16:creationId xmlns:a16="http://schemas.microsoft.com/office/drawing/2014/main" id="{B2D9867C-DFD8-DCD9-407A-290348FB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19" y="5690989"/>
            <a:ext cx="496389" cy="496389"/>
          </a:xfrm>
          <a:prstGeom prst="rect">
            <a:avLst/>
          </a:prstGeom>
          <a:noFill/>
        </p:spPr>
      </p:pic>
      <p:pic>
        <p:nvPicPr>
          <p:cNvPr id="12" name="Picture 4" descr="램 메모리 - 무료 컴퓨터개 아이콘">
            <a:extLst>
              <a:ext uri="{FF2B5EF4-FFF2-40B4-BE49-F238E27FC236}">
                <a16:creationId xmlns:a16="http://schemas.microsoft.com/office/drawing/2014/main" id="{14B9106C-E7D3-1E8A-A7A1-3DD2DC17F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3424691" y="5625676"/>
            <a:ext cx="799013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ard disk - free icon">
            <a:extLst>
              <a:ext uri="{FF2B5EF4-FFF2-40B4-BE49-F238E27FC236}">
                <a16:creationId xmlns:a16="http://schemas.microsoft.com/office/drawing/2014/main" id="{64B09F1E-60F3-969D-565D-8F622832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875" y="5696430"/>
            <a:ext cx="485504" cy="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CI Card Icon - Free PNG &amp; SVG 780144 - Noun Project">
            <a:extLst>
              <a:ext uri="{FF2B5EF4-FFF2-40B4-BE49-F238E27FC236}">
                <a16:creationId xmlns:a16="http://schemas.microsoft.com/office/drawing/2014/main" id="{E3AAFE85-90F3-72A0-F0FE-A617B4315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8541472" y="5625676"/>
            <a:ext cx="813164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CF5387-EE16-5BDE-8DD7-9022F2249851}"/>
              </a:ext>
            </a:extLst>
          </p:cNvPr>
          <p:cNvSpPr/>
          <p:nvPr/>
        </p:nvSpPr>
        <p:spPr>
          <a:xfrm>
            <a:off x="1821820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Windows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035FA7-A341-3B97-52F4-59C68BC370A4}"/>
              </a:ext>
            </a:extLst>
          </p:cNvPr>
          <p:cNvGrpSpPr/>
          <p:nvPr/>
        </p:nvGrpSpPr>
        <p:grpSpPr>
          <a:xfrm>
            <a:off x="2745780" y="4037177"/>
            <a:ext cx="1027902" cy="1024337"/>
            <a:chOff x="1643856" y="1891506"/>
            <a:chExt cx="1373188" cy="136842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6D490E-9763-F97F-18BE-E4B4CB37479C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B91C1B-C07F-02B5-3BD7-410E0F207AD1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EDDF3-AC6B-E332-D8DF-E7D4C46DF9BD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35FD25-07C5-2AE0-D687-C06046616187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54FDE05-EAB0-008B-9345-D03DC127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27" y="4033542"/>
            <a:ext cx="856565" cy="10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FEE7817F-D9B4-E0B0-39E8-B935F5F0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7" y="3985088"/>
            <a:ext cx="852181" cy="10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1085C4-1430-E734-9A8D-390E3DCA6ED2}"/>
              </a:ext>
            </a:extLst>
          </p:cNvPr>
          <p:cNvSpPr/>
          <p:nvPr/>
        </p:nvSpPr>
        <p:spPr>
          <a:xfrm>
            <a:off x="1821818" y="2059146"/>
            <a:ext cx="9303381" cy="1655154"/>
          </a:xfrm>
          <a:prstGeom prst="rect">
            <a:avLst/>
          </a:prstGeom>
          <a:solidFill>
            <a:srgbClr val="ACB1BD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ECB72CC-8B23-D1E3-51B1-C60E2750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소프트웨어를 실행하기 위한 플랫폼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7C6909-17F4-2704-87CC-9CBC0C3779FB}"/>
              </a:ext>
            </a:extLst>
          </p:cNvPr>
          <p:cNvSpPr/>
          <p:nvPr/>
        </p:nvSpPr>
        <p:spPr>
          <a:xfrm>
            <a:off x="1368108" y="5625675"/>
            <a:ext cx="387414" cy="627018"/>
          </a:xfrm>
          <a:prstGeom prst="rect">
            <a:avLst/>
          </a:prstGeom>
          <a:solidFill>
            <a:srgbClr val="192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HW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076F26-8DE1-81F7-1CD1-2FD1E71A0552}"/>
              </a:ext>
            </a:extLst>
          </p:cNvPr>
          <p:cNvSpPr/>
          <p:nvPr/>
        </p:nvSpPr>
        <p:spPr>
          <a:xfrm>
            <a:off x="1368110" y="3809520"/>
            <a:ext cx="387412" cy="1712334"/>
          </a:xfrm>
          <a:prstGeom prst="rect">
            <a:avLst/>
          </a:prstGeom>
          <a:solidFill>
            <a:srgbClr val="4B5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Operating System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6693A-3026-BE86-864E-5F7DC9319D43}"/>
              </a:ext>
            </a:extLst>
          </p:cNvPr>
          <p:cNvSpPr/>
          <p:nvPr/>
        </p:nvSpPr>
        <p:spPr>
          <a:xfrm>
            <a:off x="1368108" y="2059146"/>
            <a:ext cx="387413" cy="1655154"/>
          </a:xfrm>
          <a:prstGeom prst="rect">
            <a:avLst/>
          </a:prstGeom>
          <a:solidFill>
            <a:srgbClr val="778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SOFRWARE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63E9752-21FB-7EE9-26B7-37CB6BF2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58" y="2269837"/>
            <a:ext cx="960533" cy="10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JavaScript - 나무위키">
            <a:extLst>
              <a:ext uri="{FF2B5EF4-FFF2-40B4-BE49-F238E27FC236}">
                <a16:creationId xmlns:a16="http://schemas.microsoft.com/office/drawing/2014/main" id="{0AD1BA26-907C-A0CB-AF8C-8418B2DD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84" y="2269837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C23ECFE-FCBB-D241-6B16-287D1AA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96" y="2270660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FB5758F7-9049-818D-09E1-D622375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09" y="2269836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Steam (shërbimi) - Wikipedia">
            <a:extLst>
              <a:ext uri="{FF2B5EF4-FFF2-40B4-BE49-F238E27FC236}">
                <a16:creationId xmlns:a16="http://schemas.microsoft.com/office/drawing/2014/main" id="{30D91BDD-8BAE-05C5-BD36-56EC65BA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59" y="2265020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7EC9622C-63A1-4B32-6325-44AC5F4EC01A}"/>
              </a:ext>
            </a:extLst>
          </p:cNvPr>
          <p:cNvSpPr/>
          <p:nvPr/>
        </p:nvSpPr>
        <p:spPr>
          <a:xfrm>
            <a:off x="691035" y="2059146"/>
            <a:ext cx="522478" cy="3462708"/>
          </a:xfrm>
          <a:prstGeom prst="upArrow">
            <a:avLst/>
          </a:prstGeom>
          <a:solidFill>
            <a:srgbClr val="F89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3579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833ECB-9E16-94A2-E5CB-3A42229225DB}"/>
              </a:ext>
            </a:extLst>
          </p:cNvPr>
          <p:cNvSpPr/>
          <p:nvPr/>
        </p:nvSpPr>
        <p:spPr>
          <a:xfrm>
            <a:off x="8249377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MacOS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026300-153B-97FE-C4DF-0554FBCFE539}"/>
              </a:ext>
            </a:extLst>
          </p:cNvPr>
          <p:cNvSpPr/>
          <p:nvPr/>
        </p:nvSpPr>
        <p:spPr>
          <a:xfrm>
            <a:off x="5076606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8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B9469A-E516-E34F-49E2-51C415830373}"/>
              </a:ext>
            </a:extLst>
          </p:cNvPr>
          <p:cNvSpPr/>
          <p:nvPr/>
        </p:nvSpPr>
        <p:spPr>
          <a:xfrm>
            <a:off x="1821820" y="5625676"/>
            <a:ext cx="9303380" cy="627017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Physical Hardware</a:t>
            </a:r>
          </a:p>
        </p:txBody>
      </p:sp>
      <p:pic>
        <p:nvPicPr>
          <p:cNvPr id="10" name="Picture 2" descr="Cpu | 무료 아이콘">
            <a:extLst>
              <a:ext uri="{FF2B5EF4-FFF2-40B4-BE49-F238E27FC236}">
                <a16:creationId xmlns:a16="http://schemas.microsoft.com/office/drawing/2014/main" id="{B2D9867C-DFD8-DCD9-407A-290348FB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19" y="5690989"/>
            <a:ext cx="496389" cy="496389"/>
          </a:xfrm>
          <a:prstGeom prst="rect">
            <a:avLst/>
          </a:prstGeom>
          <a:noFill/>
        </p:spPr>
      </p:pic>
      <p:pic>
        <p:nvPicPr>
          <p:cNvPr id="12" name="Picture 4" descr="램 메모리 - 무료 컴퓨터개 아이콘">
            <a:extLst>
              <a:ext uri="{FF2B5EF4-FFF2-40B4-BE49-F238E27FC236}">
                <a16:creationId xmlns:a16="http://schemas.microsoft.com/office/drawing/2014/main" id="{14B9106C-E7D3-1E8A-A7A1-3DD2DC17F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3424691" y="5625676"/>
            <a:ext cx="799013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ard disk - free icon">
            <a:extLst>
              <a:ext uri="{FF2B5EF4-FFF2-40B4-BE49-F238E27FC236}">
                <a16:creationId xmlns:a16="http://schemas.microsoft.com/office/drawing/2014/main" id="{64B09F1E-60F3-969D-565D-8F622832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875" y="5696430"/>
            <a:ext cx="485504" cy="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CI Card Icon - Free PNG &amp; SVG 780144 - Noun Project">
            <a:extLst>
              <a:ext uri="{FF2B5EF4-FFF2-40B4-BE49-F238E27FC236}">
                <a16:creationId xmlns:a16="http://schemas.microsoft.com/office/drawing/2014/main" id="{E3AAFE85-90F3-72A0-F0FE-A617B4315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8541472" y="5625676"/>
            <a:ext cx="813164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CF5387-EE16-5BDE-8DD7-9022F2249851}"/>
              </a:ext>
            </a:extLst>
          </p:cNvPr>
          <p:cNvSpPr/>
          <p:nvPr/>
        </p:nvSpPr>
        <p:spPr>
          <a:xfrm>
            <a:off x="1821820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Windows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035FA7-A341-3B97-52F4-59C68BC370A4}"/>
              </a:ext>
            </a:extLst>
          </p:cNvPr>
          <p:cNvGrpSpPr/>
          <p:nvPr/>
        </p:nvGrpSpPr>
        <p:grpSpPr>
          <a:xfrm>
            <a:off x="2745780" y="4037177"/>
            <a:ext cx="1027902" cy="1024337"/>
            <a:chOff x="1643856" y="1891506"/>
            <a:chExt cx="1373188" cy="136842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6D490E-9763-F97F-18BE-E4B4CB37479C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B91C1B-C07F-02B5-3BD7-410E0F207AD1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EDDF3-AC6B-E332-D8DF-E7D4C46DF9BD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35FD25-07C5-2AE0-D687-C06046616187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54FDE05-EAB0-008B-9345-D03DC127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27" y="4033542"/>
            <a:ext cx="856565" cy="10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FEE7817F-D9B4-E0B0-39E8-B935F5F0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7" y="3985088"/>
            <a:ext cx="852181" cy="10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1085C4-1430-E734-9A8D-390E3DCA6ED2}"/>
              </a:ext>
            </a:extLst>
          </p:cNvPr>
          <p:cNvSpPr/>
          <p:nvPr/>
        </p:nvSpPr>
        <p:spPr>
          <a:xfrm>
            <a:off x="1821818" y="2059146"/>
            <a:ext cx="9303381" cy="1655154"/>
          </a:xfrm>
          <a:prstGeom prst="rect">
            <a:avLst/>
          </a:prstGeom>
          <a:solidFill>
            <a:srgbClr val="ACB1BD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ECB72CC-8B23-D1E3-51B1-C60E2750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시스템 및 하드웨어의 관리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7C6909-17F4-2704-87CC-9CBC0C3779FB}"/>
              </a:ext>
            </a:extLst>
          </p:cNvPr>
          <p:cNvSpPr/>
          <p:nvPr/>
        </p:nvSpPr>
        <p:spPr>
          <a:xfrm>
            <a:off x="1368108" y="5625675"/>
            <a:ext cx="387414" cy="627018"/>
          </a:xfrm>
          <a:prstGeom prst="rect">
            <a:avLst/>
          </a:prstGeom>
          <a:solidFill>
            <a:srgbClr val="192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HW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076F26-8DE1-81F7-1CD1-2FD1E71A0552}"/>
              </a:ext>
            </a:extLst>
          </p:cNvPr>
          <p:cNvSpPr/>
          <p:nvPr/>
        </p:nvSpPr>
        <p:spPr>
          <a:xfrm>
            <a:off x="1368110" y="3809520"/>
            <a:ext cx="387412" cy="1712334"/>
          </a:xfrm>
          <a:prstGeom prst="rect">
            <a:avLst/>
          </a:prstGeom>
          <a:solidFill>
            <a:srgbClr val="4B5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Operating System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6693A-3026-BE86-864E-5F7DC9319D43}"/>
              </a:ext>
            </a:extLst>
          </p:cNvPr>
          <p:cNvSpPr/>
          <p:nvPr/>
        </p:nvSpPr>
        <p:spPr>
          <a:xfrm>
            <a:off x="1368108" y="2059146"/>
            <a:ext cx="387413" cy="1655154"/>
          </a:xfrm>
          <a:prstGeom prst="rect">
            <a:avLst/>
          </a:prstGeom>
          <a:solidFill>
            <a:srgbClr val="778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SOFRWARE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63E9752-21FB-7EE9-26B7-37CB6BF2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58" y="2269837"/>
            <a:ext cx="960533" cy="10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JavaScript - 나무위키">
            <a:extLst>
              <a:ext uri="{FF2B5EF4-FFF2-40B4-BE49-F238E27FC236}">
                <a16:creationId xmlns:a16="http://schemas.microsoft.com/office/drawing/2014/main" id="{0AD1BA26-907C-A0CB-AF8C-8418B2DD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84" y="2269837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C23ECFE-FCBB-D241-6B16-287D1AA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96" y="2270660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FB5758F7-9049-818D-09E1-D622375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09" y="2269836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Steam (shërbimi) - Wikipedia">
            <a:extLst>
              <a:ext uri="{FF2B5EF4-FFF2-40B4-BE49-F238E27FC236}">
                <a16:creationId xmlns:a16="http://schemas.microsoft.com/office/drawing/2014/main" id="{30D91BDD-8BAE-05C5-BD36-56EC65BA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59" y="2265020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7BBCFF-6D71-300C-54F8-0F477B2C7C55}"/>
              </a:ext>
            </a:extLst>
          </p:cNvPr>
          <p:cNvSpPr/>
          <p:nvPr/>
        </p:nvSpPr>
        <p:spPr>
          <a:xfrm>
            <a:off x="677075" y="3809519"/>
            <a:ext cx="536438" cy="2443173"/>
          </a:xfrm>
          <a:prstGeom prst="downArrow">
            <a:avLst/>
          </a:prstGeom>
          <a:solidFill>
            <a:srgbClr val="EB58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93596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FC3481D3-11B1-38F9-878E-49683F38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34" y="2319337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89F897-E098-4D6C-319A-853CB35D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운영체제들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6A3EC-E258-45CD-8E2F-10E46945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4B49-700D-F30A-81CA-17D63CBC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1" y="2625725"/>
            <a:ext cx="1355526" cy="160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0FA019-2426-E589-35C1-71507598699F}"/>
              </a:ext>
            </a:extLst>
          </p:cNvPr>
          <p:cNvGrpSpPr/>
          <p:nvPr/>
        </p:nvGrpSpPr>
        <p:grpSpPr>
          <a:xfrm>
            <a:off x="1320006" y="2744787"/>
            <a:ext cx="1373188" cy="1368426"/>
            <a:chOff x="1643856" y="1891506"/>
            <a:chExt cx="1373188" cy="13684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E85240-686D-3EC5-EA79-98A8D976682E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B02C2-DEBD-9AD0-A2D7-01ECA71E7E08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761D82-5FA6-2F61-69C8-185AADEB40C0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409153-E2B7-273F-31EB-5A2CA8EFAEF0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42367A5-AD85-4263-C859-D53739C1A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52"/>
          <a:stretch/>
        </p:blipFill>
        <p:spPr>
          <a:xfrm>
            <a:off x="9045575" y="3435439"/>
            <a:ext cx="2219325" cy="1325563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9B2F46B-AB9A-AF90-9462-5D05D638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034" y="1867773"/>
            <a:ext cx="1170406" cy="13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BDF8C-0144-2E5B-3F5C-E04C0D230AFF}"/>
              </a:ext>
            </a:extLst>
          </p:cNvPr>
          <p:cNvSpPr txBox="1"/>
          <p:nvPr/>
        </p:nvSpPr>
        <p:spPr>
          <a:xfrm>
            <a:off x="4926249" y="4761002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SemiBold" pitchFamily="2" charset="0"/>
              </a:rPr>
              <a:t>Pintos</a:t>
            </a:r>
          </a:p>
        </p:txBody>
      </p:sp>
    </p:spTree>
    <p:extLst>
      <p:ext uri="{BB962C8B-B14F-4D97-AF65-F5344CB8AC3E}">
        <p14:creationId xmlns:p14="http://schemas.microsoft.com/office/powerpoint/2010/main" val="33452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958</Words>
  <Application>Microsoft Office PowerPoint</Application>
  <PresentationFormat>와이드스크린</PresentationFormat>
  <Paragraphs>284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Raleway SemiBold</vt:lpstr>
      <vt:lpstr>Arial</vt:lpstr>
      <vt:lpstr>나눔스퀘어 ExtraBold</vt:lpstr>
      <vt:lpstr>Calibri</vt:lpstr>
      <vt:lpstr>Raleway</vt:lpstr>
      <vt:lpstr>Wingdings</vt:lpstr>
      <vt:lpstr>Calibri Light</vt:lpstr>
      <vt:lpstr>Consolas</vt:lpstr>
      <vt:lpstr>나눔스퀘어</vt:lpstr>
      <vt:lpstr>Office 테마</vt:lpstr>
      <vt:lpstr>LINUX</vt:lpstr>
      <vt:lpstr>Before we start….</vt:lpstr>
      <vt:lpstr>Before we start….</vt:lpstr>
      <vt:lpstr>Before we start….</vt:lpstr>
      <vt:lpstr>운영체제란?</vt:lpstr>
      <vt:lpstr>운영체제란?</vt:lpstr>
      <vt:lpstr>운영체제란?</vt:lpstr>
      <vt:lpstr>운영체제란?</vt:lpstr>
      <vt:lpstr>운영체제들..</vt:lpstr>
      <vt:lpstr>운영체제의 기반</vt:lpstr>
      <vt:lpstr>운영체제의 기반</vt:lpstr>
      <vt:lpstr>운영체제의 기반</vt:lpstr>
      <vt:lpstr>운영체제의 기반</vt:lpstr>
      <vt:lpstr>여담..</vt:lpstr>
      <vt:lpstr>So, what is LINUX?</vt:lpstr>
      <vt:lpstr>LINUX 배포판</vt:lpstr>
      <vt:lpstr>Linux User, Group</vt:lpstr>
      <vt:lpstr>Connect to Linux</vt:lpstr>
      <vt:lpstr>리눅스 기본 명령 구조</vt:lpstr>
      <vt:lpstr>리눅스 Shell</vt:lpstr>
      <vt:lpstr>Directory Control</vt:lpstr>
      <vt:lpstr>Linux File System (FHS)</vt:lpstr>
      <vt:lpstr>복사, 이동, 삭제, 생성</vt:lpstr>
      <vt:lpstr>Read</vt:lpstr>
      <vt:lpstr>Permission</vt:lpstr>
      <vt:lpstr>Process Management</vt:lpstr>
      <vt:lpstr>PIPE &amp; Redirection</vt:lpstr>
      <vt:lpstr>File search</vt:lpstr>
      <vt:lpstr>강력한!</vt:lpstr>
      <vt:lpstr>그 외</vt:lpstr>
      <vt:lpstr>편집기</vt:lpstr>
      <vt:lpstr>감사합니다.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Doyun Shin</dc:creator>
  <cp:lastModifiedBy>Doyun Shin</cp:lastModifiedBy>
  <cp:revision>51</cp:revision>
  <dcterms:created xsi:type="dcterms:W3CDTF">2023-07-06T15:47:16Z</dcterms:created>
  <dcterms:modified xsi:type="dcterms:W3CDTF">2023-09-11T11:48:12Z</dcterms:modified>
</cp:coreProperties>
</file>